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4" r:id="rId4"/>
    <p:sldId id="271" r:id="rId5"/>
    <p:sldId id="257" r:id="rId6"/>
    <p:sldId id="259" r:id="rId7"/>
    <p:sldId id="260" r:id="rId8"/>
    <p:sldId id="272" r:id="rId9"/>
    <p:sldId id="275" r:id="rId10"/>
    <p:sldId id="263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Итоги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реализации проектов «Народных инициатив» за 2013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1246062992125976E-2"/>
                  <c:y val="-0.26861811023622045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5.0334590988626436E-2"/>
                  <c:y val="0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3.9690944881889768E-2"/>
                  <c:y val="-7.9534266550014582E-2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-1.4758311461067369E-3"/>
                  <c:y val="-2.9780110819480898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Благоустройство</c:v>
                </c:pt>
                <c:pt idx="1">
                  <c:v>Культура</c:v>
                </c:pt>
                <c:pt idx="2">
                  <c:v>ГО и ЧС</c:v>
                </c:pt>
                <c:pt idx="3">
                  <c:v>ЖКХ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9.0000000000000011E-2</c:v>
                </c:pt>
                <c:pt idx="2">
                  <c:v>0.1</c:v>
                </c:pt>
                <c:pt idx="3">
                  <c:v>0.30000000000000004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891F-DA8D-4503-B235-9AD2423C642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6BDF-1F49-45DA-AA6A-107A4695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uiraion.irkobl.ru/images/45%20%D0%BB%D0%B5%D1%82%20%D1%80%D0%B0%D0%B9%D0%BE%D0%BD%D1%83.jpg"/>
          <p:cNvPicPr/>
          <p:nvPr/>
        </p:nvPicPr>
        <p:blipFill>
          <a:blip r:embed="rId2" cstate="print"/>
          <a:srcRect l="4964" t="7444" r="78092" b="76841"/>
          <a:stretch>
            <a:fillRect/>
          </a:stretch>
        </p:blipFill>
        <p:spPr bwMode="auto">
          <a:xfrm>
            <a:off x="683568" y="188640"/>
            <a:ext cx="13681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27784" y="260648"/>
            <a:ext cx="43240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Российская Федерация 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Иркутская область</a:t>
            </a:r>
          </a:p>
          <a:p>
            <a:pPr algn="ctr"/>
            <a:r>
              <a:rPr lang="ru-RU" sz="3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Усть-Илимский</a:t>
            </a:r>
            <a:r>
              <a:rPr lang="ru-RU" sz="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</a:t>
            </a:r>
          </a:p>
          <a:p>
            <a:pPr algn="ctr"/>
            <a:endParaRPr lang="ru-RU" sz="3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916832"/>
            <a:ext cx="864096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Железнодорожное м</a:t>
            </a:r>
            <a:r>
              <a:rPr lang="ru-RU" sz="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униципальное образование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071810"/>
            <a:ext cx="9144000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3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Итоги реализации проектов</a:t>
            </a:r>
          </a:p>
          <a:p>
            <a:pPr algn="ctr"/>
            <a:r>
              <a:rPr lang="ru-RU" sz="53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«Народные инициативы»</a:t>
            </a:r>
          </a:p>
          <a:p>
            <a:pPr algn="ctr"/>
            <a:r>
              <a:rPr lang="ru-RU" sz="53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2011-2013 </a:t>
            </a:r>
            <a:r>
              <a:rPr lang="ru-RU" sz="53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гг</a:t>
            </a:r>
            <a:endParaRPr lang="ru-RU" sz="53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71472" y="-214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Уборка мусора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уборки </a:t>
            </a: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\\Еремич\сеть\мероприятие2\свалка (до уборки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4357718" cy="2678906"/>
          </a:xfrm>
          <a:prstGeom prst="rect">
            <a:avLst/>
          </a:prstGeom>
          <a:noFill/>
        </p:spPr>
      </p:pic>
      <p:pic>
        <p:nvPicPr>
          <p:cNvPr id="10" name="Рисунок 9" descr="свалка (до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928670"/>
            <a:ext cx="3929090" cy="2643206"/>
          </a:xfrm>
          <a:prstGeom prst="rect">
            <a:avLst/>
          </a:prstGeom>
        </p:spPr>
      </p:pic>
      <p:pic>
        <p:nvPicPr>
          <p:cNvPr id="13" name="Рисунок 12" descr="свлка (после уборки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714752"/>
            <a:ext cx="4429156" cy="3000396"/>
          </a:xfrm>
          <a:prstGeom prst="rect">
            <a:avLst/>
          </a:prstGeom>
        </p:spPr>
      </p:pic>
      <p:pic>
        <p:nvPicPr>
          <p:cNvPr id="14" name="Рисунок 13" descr="убранная свал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714752"/>
            <a:ext cx="4000496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Тротуар к школе</a:t>
            </a:r>
            <a:endParaRPr kumimoji="0" lang="ru-RU" sz="44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тротуар к школе (до ремонта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2919"/>
            <a:ext cx="4286280" cy="3214710"/>
          </a:xfrm>
          <a:prstGeom prst="rect">
            <a:avLst/>
          </a:prstGeom>
        </p:spPr>
      </p:pic>
      <p:pic>
        <p:nvPicPr>
          <p:cNvPr id="6" name="Рисунок 5" descr="тротуар к школе (после ремонта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786058"/>
            <a:ext cx="5357818" cy="3856889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>
            <a:off x="4714876" y="785794"/>
            <a:ext cx="3286148" cy="135732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До ремонта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85720" y="4286256"/>
            <a:ext cx="3286148" cy="142876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После ремонта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Установка знаков</a:t>
            </a:r>
            <a:endParaRPr kumimoji="0" lang="ru-RU" sz="44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мост и знаки (до установки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4214841" cy="2857520"/>
          </a:xfrm>
          <a:prstGeom prst="rect">
            <a:avLst/>
          </a:prstGeom>
        </p:spPr>
      </p:pic>
      <p:pic>
        <p:nvPicPr>
          <p:cNvPr id="6" name="Рисунок 5" descr="знаки(после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4686"/>
            <a:ext cx="4857752" cy="3643314"/>
          </a:xfrm>
          <a:prstGeom prst="rect">
            <a:avLst/>
          </a:prstGeom>
        </p:spPr>
      </p:pic>
      <p:pic>
        <p:nvPicPr>
          <p:cNvPr id="7" name="Рисунок 6" descr="знаки (после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65" y="1571612"/>
            <a:ext cx="4953035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Ямочный ремонт дорог</a:t>
            </a:r>
            <a:endParaRPr kumimoji="0" lang="ru-RU" sz="44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ямочный ремон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5142857" cy="3857143"/>
          </a:xfrm>
          <a:prstGeom prst="rect">
            <a:avLst/>
          </a:prstGeom>
        </p:spPr>
      </p:pic>
      <p:pic>
        <p:nvPicPr>
          <p:cNvPr id="6" name="Рисунок 5" descr="ямочный ремонт(после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43" y="3000857"/>
            <a:ext cx="5142857" cy="3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тел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357686" cy="285752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1472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Котел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C:\Documents and Settings\Админ\Рабочий стол\IMG_4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093539" cy="2928958"/>
          </a:xfrm>
          <a:prstGeom prst="rect">
            <a:avLst/>
          </a:prstGeom>
          <a:noFill/>
        </p:spPr>
      </p:pic>
      <p:pic>
        <p:nvPicPr>
          <p:cNvPr id="11" name="Picture 3" descr="C:\Documents and Settings\Админ\Рабочий стол\IMG_41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14282" y="3643314"/>
            <a:ext cx="4286280" cy="2919513"/>
          </a:xfrm>
          <a:prstGeom prst="rect">
            <a:avLst/>
          </a:prstGeom>
          <a:noFill/>
        </p:spPr>
      </p:pic>
      <p:pic>
        <p:nvPicPr>
          <p:cNvPr id="12" name="Picture 3" descr="C:\Documents and Settings\Админ\Рабочий стол\IMG_467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4071965" cy="2911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Мероприятия</a:t>
            </a:r>
            <a:r>
              <a:rPr kumimoji="0" lang="ru-RU" sz="44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по проекту «Народные инициативы»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2011 год</a:t>
            </a:r>
            <a:endParaRPr kumimoji="0" lang="ru-RU" sz="44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1" y="785794"/>
          <a:ext cx="8715438" cy="596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3"/>
                <a:gridCol w="3714775"/>
                <a:gridCol w="2178860"/>
                <a:gridCol w="2178860"/>
              </a:tblGrid>
              <a:tr h="952666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Объем финансирования </a:t>
                      </a:r>
                      <a:r>
                        <a:rPr lang="ru-RU" dirty="0" err="1" smtClean="0"/>
                        <a:t>тыс.руб</a:t>
                      </a:r>
                      <a:endParaRPr lang="ru-RU" dirty="0"/>
                    </a:p>
                  </a:txBody>
                  <a:tcPr/>
                </a:tc>
              </a:tr>
              <a:tr h="95266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Приобретение и монтаж приборов учета</a:t>
                      </a:r>
                      <a:r>
                        <a:rPr lang="ru-RU" sz="2000" baseline="0" dirty="0" smtClean="0"/>
                        <a:t> электроэнергии УНО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 квартал 2011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97,0</a:t>
                      </a:r>
                      <a:endParaRPr lang="ru-RU" sz="2000" dirty="0"/>
                    </a:p>
                  </a:txBody>
                  <a:tcPr/>
                </a:tc>
              </a:tr>
              <a:tr h="123846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Восстановление и модернизация сетей объектов наружного освещения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 квартал 2011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814,0</a:t>
                      </a:r>
                      <a:endParaRPr lang="ru-RU" sz="2000" dirty="0"/>
                    </a:p>
                  </a:txBody>
                  <a:tcPr/>
                </a:tc>
              </a:tr>
              <a:tr h="95266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Р.п.</a:t>
                      </a:r>
                      <a:r>
                        <a:rPr lang="ru-RU" sz="2000" baseline="0" dirty="0" smtClean="0"/>
                        <a:t> Железнодорожный, </a:t>
                      </a:r>
                      <a:r>
                        <a:rPr lang="ru-RU" sz="2000" baseline="0" dirty="0" err="1" smtClean="0"/>
                        <a:t>Усть-Илимского</a:t>
                      </a:r>
                      <a:r>
                        <a:rPr lang="ru-RU" sz="2000" baseline="0" dirty="0" smtClean="0"/>
                        <a:t> района, отсыпка дорог по улицам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 квартал 2011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2068,4</a:t>
                      </a:r>
                      <a:endParaRPr lang="ru-RU" sz="2000" dirty="0"/>
                    </a:p>
                  </a:txBody>
                  <a:tcPr/>
                </a:tc>
              </a:tr>
              <a:tr h="88072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Приобретение детских игровых площадок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 квартал 2011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535,6</a:t>
                      </a:r>
                      <a:endParaRPr lang="ru-RU" sz="2000" dirty="0"/>
                    </a:p>
                  </a:txBody>
                  <a:tcPr/>
                </a:tc>
              </a:tr>
              <a:tr h="880726"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Итого: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3515,0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Игровые комплексы</a:t>
            </a:r>
          </a:p>
        </p:txBody>
      </p:sp>
      <p:pic>
        <p:nvPicPr>
          <p:cNvPr id="4" name="Содержимое 3" descr="горки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357298"/>
            <a:ext cx="4000528" cy="3000396"/>
          </a:xfrm>
        </p:spPr>
      </p:pic>
      <p:pic>
        <p:nvPicPr>
          <p:cNvPr id="5" name="Рисунок 4" descr="горки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000372"/>
            <a:ext cx="4714876" cy="3536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Мероприятия</a:t>
            </a:r>
            <a:r>
              <a:rPr kumimoji="0" lang="ru-RU" sz="44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по проекту «Народные инициативы»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2012 год</a:t>
            </a:r>
            <a:endParaRPr kumimoji="0" lang="ru-RU" sz="44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1" y="785794"/>
          <a:ext cx="8715438" cy="602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3"/>
                <a:gridCol w="3714775"/>
                <a:gridCol w="1643075"/>
                <a:gridCol w="1357322"/>
                <a:gridCol w="1357323"/>
              </a:tblGrid>
              <a:tr h="128368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 </a:t>
                      </a:r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Мероприятие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Сроки реализации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 финансирования </a:t>
                      </a:r>
                      <a:r>
                        <a:rPr lang="ru-RU" sz="1400" dirty="0" err="1" smtClean="0"/>
                        <a:t>тыс.руб</a:t>
                      </a:r>
                      <a:r>
                        <a:rPr lang="ru-RU" sz="1400" dirty="0" smtClean="0"/>
                        <a:t> (областной бюджет)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Объем </a:t>
                      </a:r>
                      <a:r>
                        <a:rPr lang="ru-RU" sz="1400" dirty="0" err="1" smtClean="0"/>
                        <a:t>софинансирования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тыс.руб</a:t>
                      </a:r>
                      <a:r>
                        <a:rPr lang="ru-RU" sz="1400" dirty="0" smtClean="0"/>
                        <a:t> (местный бюджет)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88938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Р.п.</a:t>
                      </a:r>
                      <a:r>
                        <a:rPr lang="ru-RU" sz="1600" baseline="0" dirty="0" smtClean="0"/>
                        <a:t> Железнодорожный, </a:t>
                      </a:r>
                      <a:r>
                        <a:rPr lang="ru-RU" sz="1600" baseline="0" dirty="0" err="1" smtClean="0"/>
                        <a:t>Усть-Илимского</a:t>
                      </a:r>
                      <a:r>
                        <a:rPr lang="ru-RU" sz="1600" baseline="0" dirty="0" smtClean="0"/>
                        <a:t> района,  ул.Мира, ремонт проезжей части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Июль-август 2012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994,87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10,053</a:t>
                      </a:r>
                      <a:endParaRPr lang="ru-RU" sz="1600" dirty="0"/>
                    </a:p>
                  </a:txBody>
                  <a:tcPr/>
                </a:tc>
              </a:tr>
              <a:tr h="109507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Р.п.</a:t>
                      </a:r>
                      <a:r>
                        <a:rPr lang="ru-RU" sz="1600" baseline="0" dirty="0" smtClean="0"/>
                        <a:t> Железнодорожный, </a:t>
                      </a:r>
                      <a:r>
                        <a:rPr lang="ru-RU" sz="1600" baseline="0" dirty="0" err="1" smtClean="0"/>
                        <a:t>Усть-Илимского</a:t>
                      </a:r>
                      <a:r>
                        <a:rPr lang="ru-RU" sz="1600" baseline="0" dirty="0" smtClean="0"/>
                        <a:t> района,  ул.Ленина, прокладка деревянных пешеходных тротуаров вдоль дороги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Август-сентябрь 2012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394,88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3,984</a:t>
                      </a:r>
                      <a:endParaRPr lang="ru-RU" sz="1600" dirty="0"/>
                    </a:p>
                  </a:txBody>
                  <a:tcPr/>
                </a:tc>
              </a:tr>
              <a:tr h="88938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Р.п.</a:t>
                      </a:r>
                      <a:r>
                        <a:rPr lang="ru-RU" sz="1600" baseline="0" dirty="0" smtClean="0"/>
                        <a:t> Железнодорожный, </a:t>
                      </a:r>
                      <a:r>
                        <a:rPr lang="ru-RU" sz="1600" baseline="0" dirty="0" err="1" smtClean="0"/>
                        <a:t>Усть-Илимского</a:t>
                      </a:r>
                      <a:r>
                        <a:rPr lang="ru-RU" sz="1600" baseline="0" dirty="0" smtClean="0"/>
                        <a:t> района, отсыпка дорого по ул.Кавказская, Ленина, Партизанская, Спортивная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Июль-август 2012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1102,25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31,451</a:t>
                      </a:r>
                      <a:endParaRPr lang="ru-RU" sz="1600" dirty="0"/>
                    </a:p>
                  </a:txBody>
                  <a:tcPr/>
                </a:tc>
              </a:tr>
              <a:tr h="77875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Р.п.</a:t>
                      </a:r>
                      <a:r>
                        <a:rPr lang="ru-RU" sz="1600" baseline="0" dirty="0" smtClean="0"/>
                        <a:t> Железнодорожный, </a:t>
                      </a:r>
                      <a:r>
                        <a:rPr lang="ru-RU" sz="1600" baseline="0" dirty="0" err="1" smtClean="0"/>
                        <a:t>Усть-Илимского</a:t>
                      </a:r>
                      <a:r>
                        <a:rPr lang="ru-RU" sz="1600" baseline="0" dirty="0" smtClean="0"/>
                        <a:t> района, приобретение музыкального инструмента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Август 2012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198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</a:tr>
              <a:tr h="778755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Итого: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2690,00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47,488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287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реализации народных инициатив по подготовке к празднованию 75-летия Иркутской области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Ремонт проезжей </a:t>
            </a:r>
            <a:r>
              <a:rPr lang="ru-RU" sz="4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части по ул. Мира</a:t>
            </a:r>
          </a:p>
        </p:txBody>
      </p:sp>
      <p:pic>
        <p:nvPicPr>
          <p:cNvPr id="13" name="Содержимое 12" descr="08.10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500306"/>
            <a:ext cx="4429124" cy="3321843"/>
          </a:xfrm>
        </p:spPr>
      </p:pic>
      <p:pic>
        <p:nvPicPr>
          <p:cNvPr id="14" name="Рисунок 13" descr="08.10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500306"/>
            <a:ext cx="4262500" cy="333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Autofit/>
          </a:bodyPr>
          <a:lstStyle/>
          <a:p>
            <a:r>
              <a:rPr lang="ru-RU" sz="27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Устройство деревянных пешеходных тротуаров по ул.Ленина, ул.Больничная, пешеходный мостик к МК-70</a:t>
            </a:r>
          </a:p>
        </p:txBody>
      </p:sp>
      <p:pic>
        <p:nvPicPr>
          <p:cNvPr id="6" name="Содержимое 5" descr="08.10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4393402" cy="2928958"/>
          </a:xfrm>
        </p:spPr>
      </p:pic>
      <p:pic>
        <p:nvPicPr>
          <p:cNvPr id="7" name="Рисунок 6" descr="75 лет д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000108"/>
            <a:ext cx="4786314" cy="3589736"/>
          </a:xfrm>
          <a:prstGeom prst="rect">
            <a:avLst/>
          </a:prstGeom>
        </p:spPr>
      </p:pic>
      <p:pic>
        <p:nvPicPr>
          <p:cNvPr id="8" name="Рисунок 7" descr="111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643290"/>
            <a:ext cx="428628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Отсыпка дорог</a:t>
            </a:r>
          </a:p>
        </p:txBody>
      </p:sp>
      <p:pic>
        <p:nvPicPr>
          <p:cNvPr id="4" name="Содержимое 3" descr="111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3643306" cy="2732480"/>
          </a:xfrm>
        </p:spPr>
      </p:pic>
      <p:pic>
        <p:nvPicPr>
          <p:cNvPr id="5" name="Рисунок 4" descr="111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071546"/>
            <a:ext cx="3714776" cy="2714644"/>
          </a:xfrm>
          <a:prstGeom prst="rect">
            <a:avLst/>
          </a:prstGeom>
        </p:spPr>
      </p:pic>
      <p:pic>
        <p:nvPicPr>
          <p:cNvPr id="6" name="Рисунок 5" descr="75 летд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786190"/>
            <a:ext cx="4095746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8801072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Мероприятия</a:t>
            </a:r>
            <a:r>
              <a:rPr kumimoji="0" lang="ru-RU" sz="26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по проекту «Народные инициативы»</a:t>
            </a:r>
            <a:r>
              <a:rPr lang="ru-RU" sz="2600" b="1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2013 год</a:t>
            </a:r>
            <a:endParaRPr kumimoji="0" lang="ru-RU" sz="26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357165"/>
          <a:ext cx="9144000" cy="645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558"/>
                <a:gridCol w="5397640"/>
                <a:gridCol w="1000132"/>
                <a:gridCol w="1143008"/>
                <a:gridCol w="928662"/>
              </a:tblGrid>
              <a:tr h="7640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 </a:t>
                      </a:r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Мероприятие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Сроки реализации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Объем финансирования </a:t>
                      </a:r>
                      <a:r>
                        <a:rPr lang="ru-RU" sz="800" dirty="0" err="1" smtClean="0"/>
                        <a:t>тыс.руб</a:t>
                      </a:r>
                      <a:r>
                        <a:rPr lang="ru-RU" sz="800" dirty="0" smtClean="0"/>
                        <a:t> (областной бюджет)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Объем </a:t>
                      </a:r>
                      <a:r>
                        <a:rPr lang="ru-RU" sz="800" dirty="0" err="1" smtClean="0"/>
                        <a:t>софинансирования</a:t>
                      </a:r>
                      <a:r>
                        <a:rPr lang="ru-RU" sz="800" dirty="0" smtClean="0"/>
                        <a:t> </a:t>
                      </a:r>
                      <a:r>
                        <a:rPr lang="ru-RU" sz="800" dirty="0" err="1" smtClean="0"/>
                        <a:t>тыс.руб</a:t>
                      </a:r>
                      <a:r>
                        <a:rPr lang="ru-RU" sz="800" dirty="0" smtClean="0"/>
                        <a:t> (местный бюджет)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</a:tr>
              <a:tr h="5434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и монтаж автоматической системы оповещения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290333,00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4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Очистка несанкционированных свалок в границах населенного пункта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221592,00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45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Текущий (ямочный) ремонт дорог,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1465646,00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36045,00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25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Текущий ремонт пешеходных деревянных тротуаров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62618,00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719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котла стального водогрейного "Братск -КС-1,25м" с механической топкой на твердом топливе, подготовительные работы к замене котла, ревизия и установка вспомогательного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оборудования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 котельную № 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876372,00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104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и доставка инвентаря (стулья и столы) и сценических костюмов в учреждение культуры МБУК "Центр культуры ЖМО"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334236,00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989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и доставка ТСО для укомплектования учебно-методического класса обучению ГО и ЧС (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телевизор)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30453,00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99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Текущий ремонт объектов уличного освещения  по адресам: ул.Ленина от ТП-16; ул. Гагарина от ТП-21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98250,00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3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Работы по инструментальному обследованию системы теплоснабжения котельной № 4 и разработка схемы теплоснабжения п. Железнодорожный на период до 2028 года"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189000,00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0836"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Итого:3604545,00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3568500,0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36045,0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1194</TotalTime>
  <Words>434</Words>
  <Application>Microsoft Office PowerPoint</Application>
  <PresentationFormat>Экран (4:3)</PresentationFormat>
  <Paragraphs>123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Игровые комплексы</vt:lpstr>
      <vt:lpstr>Слайд 4</vt:lpstr>
      <vt:lpstr>  реализации народных инициатив по подготовке к празднованию 75-летия Иркутской области  Ремонт проезжей части по ул. Мира</vt:lpstr>
      <vt:lpstr>Устройство деревянных пешеходных тротуаров по ул.Ленина, ул.Больничная, пешеходный мостик к МК-70</vt:lpstr>
      <vt:lpstr>Отсыпка дорог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Ерёмич Оксана Анатольевна</dc:creator>
  <cp:lastModifiedBy>Сервер</cp:lastModifiedBy>
  <cp:revision>11</cp:revision>
  <dcterms:created xsi:type="dcterms:W3CDTF">2014-02-27T05:41:41Z</dcterms:created>
  <dcterms:modified xsi:type="dcterms:W3CDTF">2016-02-10T02:08:05Z</dcterms:modified>
</cp:coreProperties>
</file>